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76" r:id="rId7"/>
    <p:sldId id="275" r:id="rId8"/>
    <p:sldId id="262" r:id="rId9"/>
    <p:sldId id="263" r:id="rId10"/>
    <p:sldId id="264" r:id="rId11"/>
    <p:sldId id="277" r:id="rId12"/>
    <p:sldId id="278" r:id="rId13"/>
    <p:sldId id="27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522"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f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D5D43F-45BC-0D64-34C5-C4A51D253238}"/>
              </a:ext>
            </a:extLst>
          </p:cNvPr>
          <p:cNvSpPr txBox="1"/>
          <p:nvPr/>
        </p:nvSpPr>
        <p:spPr>
          <a:xfrm>
            <a:off x="214312" y="4903381"/>
            <a:ext cx="8715375" cy="1754326"/>
          </a:xfrm>
          <a:prstGeom prst="rect">
            <a:avLst/>
          </a:prstGeom>
          <a:noFill/>
        </p:spPr>
        <p:txBody>
          <a:bodyPr wrap="square" rtlCol="0">
            <a:spAutoFit/>
          </a:bodyPr>
          <a:lstStyle/>
          <a:p>
            <a:pPr>
              <a:buNone/>
            </a:pPr>
            <a:r>
              <a:rPr lang="kk-KZ" dirty="0"/>
              <a:t>Оптимизация алгоритмдері — ғылыми зерттеулерде шешім қабылдаудың тиімді жолдарын табуға арналған қуатты құралдардың бірі. Олар түрлі саладағы (мысалы, техника, экономика, биомедицина, жасанды интеллект, экология және т.б.) күрделі есептерді шешуде жиі қолданылады. Зерттеу үдерісінде бұл алгоритмдер тәжірибелік деректер негізінде модель параметрлерін сәйкестендіру, есептерді кері шешу, ең үздік стратегияларды табу сияқты мақсаттарда пайдаланылады.</a:t>
            </a:r>
          </a:p>
        </p:txBody>
      </p:sp>
      <p:pic>
        <p:nvPicPr>
          <p:cNvPr id="4" name="Рисунок 3" descr="Изображение выглядит как снимок экрана, мультфильм, графическая вставка, дизайн&#10;&#10;Контент, сгенерированный ИИ, может содержать ошибки.">
            <a:extLst>
              <a:ext uri="{FF2B5EF4-FFF2-40B4-BE49-F238E27FC236}">
                <a16:creationId xmlns:a16="http://schemas.microsoft.com/office/drawing/2014/main" id="{F193C2A2-E731-2B85-02CB-8660F984FFA5}"/>
              </a:ext>
            </a:extLst>
          </p:cNvPr>
          <p:cNvPicPr>
            <a:picLocks noChangeAspect="1"/>
          </p:cNvPicPr>
          <p:nvPr/>
        </p:nvPicPr>
        <p:blipFill>
          <a:blip r:embed="rId2"/>
          <a:stretch>
            <a:fillRect/>
          </a:stretch>
        </p:blipFill>
        <p:spPr>
          <a:xfrm>
            <a:off x="914400" y="163106"/>
            <a:ext cx="6924675" cy="4616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BD0C777-FC40-F7CC-3305-4D94697CA7CA}"/>
              </a:ext>
            </a:extLst>
          </p:cNvPr>
          <p:cNvPicPr>
            <a:picLocks noChangeAspect="1"/>
          </p:cNvPicPr>
          <p:nvPr/>
        </p:nvPicPr>
        <p:blipFill>
          <a:blip r:embed="rId2"/>
          <a:stretch>
            <a:fillRect/>
          </a:stretch>
        </p:blipFill>
        <p:spPr>
          <a:xfrm>
            <a:off x="1066800" y="266968"/>
            <a:ext cx="6410325" cy="4840072"/>
          </a:xfrm>
          <a:prstGeom prst="rect">
            <a:avLst/>
          </a:prstGeom>
        </p:spPr>
      </p:pic>
      <p:sp>
        <p:nvSpPr>
          <p:cNvPr id="6" name="TextBox 5">
            <a:extLst>
              <a:ext uri="{FF2B5EF4-FFF2-40B4-BE49-F238E27FC236}">
                <a16:creationId xmlns:a16="http://schemas.microsoft.com/office/drawing/2014/main" id="{73AA82B9-C48C-3927-6449-4CFA635223A7}"/>
              </a:ext>
            </a:extLst>
          </p:cNvPr>
          <p:cNvSpPr txBox="1"/>
          <p:nvPr/>
        </p:nvSpPr>
        <p:spPr>
          <a:xfrm>
            <a:off x="290512" y="5350371"/>
            <a:ext cx="8715375" cy="646331"/>
          </a:xfrm>
          <a:prstGeom prst="rect">
            <a:avLst/>
          </a:prstGeom>
          <a:noFill/>
        </p:spPr>
        <p:txBody>
          <a:bodyPr wrap="square" rtlCol="0">
            <a:spAutoFit/>
          </a:bodyPr>
          <a:lstStyle/>
          <a:p>
            <a:r>
              <a:rPr lang="kk-KZ" dirty="0"/>
              <a:t>Афиныдағы Парфенон (Грекия) б.з.д. </a:t>
            </a:r>
            <a:r>
              <a:rPr lang="en-US" dirty="0"/>
              <a:t>V </a:t>
            </a:r>
            <a:r>
              <a:rPr lang="kk-KZ" dirty="0"/>
              <a:t>ғасырда салынған. Оның алдыңғы өлшемдері алтын тікбұрыш пропорцияларына өте дәл сәйкес келеді.</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6008-1F8D-C730-53F5-CC081BB0EA29}"/>
            </a:ext>
          </a:extLst>
        </p:cNvPr>
        <p:cNvGrpSpPr/>
        <p:nvPr/>
      </p:nvGrpSpPr>
      <p:grpSpPr>
        <a:xfrm>
          <a:off x="0" y="0"/>
          <a:ext cx="0" cy="0"/>
          <a:chOff x="0" y="0"/>
          <a:chExt cx="0" cy="0"/>
        </a:xfrm>
      </p:grpSpPr>
      <p:pic>
        <p:nvPicPr>
          <p:cNvPr id="3" name="Рисунок 2" descr="Изображение выглядит как текст, Человеческое лицо, ресница, губная помада&#10;&#10;Контент, сгенерированный ИИ, может содержать ошибки.">
            <a:extLst>
              <a:ext uri="{FF2B5EF4-FFF2-40B4-BE49-F238E27FC236}">
                <a16:creationId xmlns:a16="http://schemas.microsoft.com/office/drawing/2014/main" id="{B8C43449-F8F2-C28D-8EF1-AB580F698D26}"/>
              </a:ext>
            </a:extLst>
          </p:cNvPr>
          <p:cNvPicPr>
            <a:picLocks noChangeAspect="1"/>
          </p:cNvPicPr>
          <p:nvPr/>
        </p:nvPicPr>
        <p:blipFill>
          <a:blip r:embed="rId2"/>
          <a:stretch>
            <a:fillRect/>
          </a:stretch>
        </p:blipFill>
        <p:spPr>
          <a:xfrm>
            <a:off x="539750" y="171450"/>
            <a:ext cx="4805022" cy="3228975"/>
          </a:xfrm>
          <a:prstGeom prst="rect">
            <a:avLst/>
          </a:prstGeom>
        </p:spPr>
      </p:pic>
      <p:pic>
        <p:nvPicPr>
          <p:cNvPr id="9" name="Рисунок 8">
            <a:extLst>
              <a:ext uri="{FF2B5EF4-FFF2-40B4-BE49-F238E27FC236}">
                <a16:creationId xmlns:a16="http://schemas.microsoft.com/office/drawing/2014/main" id="{2CB54FA9-6232-9ADB-48B6-9AE094528DDF}"/>
              </a:ext>
            </a:extLst>
          </p:cNvPr>
          <p:cNvPicPr>
            <a:picLocks noChangeAspect="1"/>
          </p:cNvPicPr>
          <p:nvPr/>
        </p:nvPicPr>
        <p:blipFill>
          <a:blip r:embed="rId3"/>
          <a:stretch>
            <a:fillRect/>
          </a:stretch>
        </p:blipFill>
        <p:spPr>
          <a:xfrm>
            <a:off x="6248400" y="148172"/>
            <a:ext cx="2105025" cy="3447515"/>
          </a:xfrm>
          <a:prstGeom prst="rect">
            <a:avLst/>
          </a:prstGeom>
        </p:spPr>
      </p:pic>
      <p:sp>
        <p:nvSpPr>
          <p:cNvPr id="10" name="TextBox 9">
            <a:extLst>
              <a:ext uri="{FF2B5EF4-FFF2-40B4-BE49-F238E27FC236}">
                <a16:creationId xmlns:a16="http://schemas.microsoft.com/office/drawing/2014/main" id="{EFA8D977-1796-7830-7CB2-702570FFD9EA}"/>
              </a:ext>
            </a:extLst>
          </p:cNvPr>
          <p:cNvSpPr txBox="1"/>
          <p:nvPr/>
        </p:nvSpPr>
        <p:spPr>
          <a:xfrm>
            <a:off x="252412" y="3826429"/>
            <a:ext cx="8715375" cy="2862322"/>
          </a:xfrm>
          <a:prstGeom prst="rect">
            <a:avLst/>
          </a:prstGeom>
          <a:noFill/>
        </p:spPr>
        <p:txBody>
          <a:bodyPr wrap="square" rtlCol="0">
            <a:spAutoFit/>
          </a:bodyPr>
          <a:lstStyle/>
          <a:p>
            <a:r>
              <a:rPr lang="kk-KZ" dirty="0"/>
              <a:t>Ежелгі Римде алтын қима </a:t>
            </a:r>
            <a:r>
              <a:rPr lang="kk-KZ" b="1" dirty="0"/>
              <a:t>сәулет</a:t>
            </a:r>
            <a:r>
              <a:rPr lang="kk-KZ" dirty="0"/>
              <a:t>, </a:t>
            </a:r>
            <a:r>
              <a:rPr lang="kk-KZ" b="1" dirty="0"/>
              <a:t>мүсін өнері</a:t>
            </a:r>
            <a:r>
              <a:rPr lang="kk-KZ" dirty="0"/>
              <a:t>, тіпті </a:t>
            </a:r>
            <a:r>
              <a:rPr lang="kk-KZ" b="1" dirty="0"/>
              <a:t>монеталар мен пропорциялар</a:t>
            </a:r>
            <a:r>
              <a:rPr lang="kk-KZ" dirty="0"/>
              <a:t> сияқты салаларда кеңінен қолданылған.</a:t>
            </a:r>
          </a:p>
          <a:p>
            <a:pPr>
              <a:buNone/>
            </a:pPr>
            <a:r>
              <a:rPr lang="kk-KZ" b="1" dirty="0"/>
              <a:t>Тағы бір мысал — римдік бюст мүсіндері</a:t>
            </a:r>
          </a:p>
          <a:p>
            <a:pPr>
              <a:buNone/>
            </a:pPr>
            <a:r>
              <a:rPr lang="kk-KZ" dirty="0"/>
              <a:t>Римде адамның бетінің немесе денесінің пропорцияларын бейнелейтін мүсіндерде алтын қима жиі байқалады:</a:t>
            </a:r>
          </a:p>
          <a:p>
            <a:pPr>
              <a:buFont typeface="Arial" panose="020B0604020202020204" pitchFamily="34" charset="0"/>
              <a:buChar char="•"/>
            </a:pPr>
            <a:r>
              <a:rPr lang="kk-KZ" b="1" dirty="0"/>
              <a:t>Көз бен иек арасы / Бет ұзындығы</a:t>
            </a:r>
            <a:endParaRPr lang="kk-KZ" dirty="0"/>
          </a:p>
          <a:p>
            <a:pPr>
              <a:buFont typeface="Arial" panose="020B0604020202020204" pitchFamily="34" charset="0"/>
              <a:buChar char="•"/>
            </a:pPr>
            <a:r>
              <a:rPr lang="kk-KZ" b="1" dirty="0"/>
              <a:t>Маңдай / Бет ұзындығы</a:t>
            </a:r>
            <a:endParaRPr lang="kk-KZ" dirty="0"/>
          </a:p>
          <a:p>
            <a:pPr>
              <a:buFont typeface="Arial" panose="020B0604020202020204" pitchFamily="34" charset="0"/>
              <a:buChar char="•"/>
            </a:pPr>
            <a:r>
              <a:rPr lang="kk-KZ" b="1" dirty="0"/>
              <a:t>Ауыздың ені / Бет ені</a:t>
            </a:r>
            <a:endParaRPr lang="kk-KZ" dirty="0"/>
          </a:p>
          <a:p>
            <a:r>
              <a:rPr lang="kk-KZ" dirty="0"/>
              <a:t>Бұл пропорциялар адамның симметриясын эстетикалық тұрғыдан әдемі ету үшін қолданылған.</a:t>
            </a:r>
          </a:p>
        </p:txBody>
      </p:sp>
    </p:spTree>
    <p:extLst>
      <p:ext uri="{BB962C8B-B14F-4D97-AF65-F5344CB8AC3E}">
        <p14:creationId xmlns:p14="http://schemas.microsoft.com/office/powerpoint/2010/main" val="283335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1F4AC-E838-DD77-56CF-B1AA86E573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944F2E-75C0-C9DB-5C01-813F7FD7ABE2}"/>
              </a:ext>
            </a:extLst>
          </p:cNvPr>
          <p:cNvSpPr txBox="1"/>
          <p:nvPr/>
        </p:nvSpPr>
        <p:spPr>
          <a:xfrm>
            <a:off x="176212" y="102870"/>
            <a:ext cx="8791575" cy="6909584"/>
          </a:xfrm>
          <a:prstGeom prst="rect">
            <a:avLst/>
          </a:prstGeom>
          <a:noFill/>
        </p:spPr>
        <p:txBody>
          <a:bodyPr wrap="square" rtlCol="0">
            <a:spAutoFit/>
          </a:bodyPr>
          <a:lstStyle/>
          <a:p>
            <a:pPr>
              <a:buNone/>
            </a:pPr>
            <a:r>
              <a:rPr lang="kk-KZ" sz="1700" dirty="0"/>
              <a:t>Алтын қима табиғатта керемет үйлесімділік пен сұлулықтың белгісі ретінде жиі кездеседі. Міне, табиғатта алтын қиманың көрініс табатын кейбір таңғажайып мысалдары:</a:t>
            </a:r>
          </a:p>
          <a:p>
            <a:pPr>
              <a:buNone/>
            </a:pPr>
            <a:r>
              <a:rPr lang="kk-KZ" sz="1700" b="1" dirty="0"/>
              <a:t>1. Өсімдіктер мен гүлдер</a:t>
            </a:r>
          </a:p>
          <a:p>
            <a:pPr>
              <a:buFont typeface="Arial" panose="020B0604020202020204" pitchFamily="34" charset="0"/>
              <a:buChar char="•"/>
            </a:pPr>
            <a:r>
              <a:rPr lang="kk-KZ" sz="1700" b="1" dirty="0"/>
              <a:t>Күнбағыс тұқымдарының орналасуы</a:t>
            </a:r>
            <a:r>
              <a:rPr lang="kk-KZ" sz="1700" dirty="0"/>
              <a:t>: Күнбағыстың ортасында тұқымдар спираль тәрізді орналасады, ал бұл спиральдардың саны көбіне Фибоначчи сандары (34 және 55, немесе 89 және 144) болып келеді. Бұл құрылым алтын қимаға жақын.</a:t>
            </a:r>
          </a:p>
          <a:p>
            <a:pPr>
              <a:buFont typeface="Arial" panose="020B0604020202020204" pitchFamily="34" charset="0"/>
              <a:buChar char="•"/>
            </a:pPr>
            <a:r>
              <a:rPr lang="kk-KZ" sz="1700" b="1" dirty="0"/>
              <a:t>Жапырақтардың сабаққа орналасуы (филлотаксис)</a:t>
            </a:r>
            <a:r>
              <a:rPr lang="kk-KZ" sz="1700" dirty="0"/>
              <a:t>: Жапырақтар жарықты барынша сіңіру үшін белгілі бір бұрышпен орналасады. Бұл бұрыш </a:t>
            </a:r>
            <a:r>
              <a:rPr lang="kk-KZ" sz="1700" b="1" dirty="0"/>
              <a:t>137.5°</a:t>
            </a:r>
            <a:r>
              <a:rPr lang="kk-KZ" sz="1700" dirty="0"/>
              <a:t> — ол да алтын қимаға сәйкес бұрыш.</a:t>
            </a:r>
          </a:p>
          <a:p>
            <a:pPr>
              <a:buNone/>
            </a:pPr>
            <a:r>
              <a:rPr lang="kk-KZ" sz="1700" b="1" dirty="0"/>
              <a:t>2. Ұлу қабыршағы (наутилус)</a:t>
            </a:r>
          </a:p>
          <a:p>
            <a:pPr>
              <a:buFont typeface="Arial" panose="020B0604020202020204" pitchFamily="34" charset="0"/>
              <a:buChar char="•"/>
            </a:pPr>
            <a:r>
              <a:rPr lang="kk-KZ" sz="1700" dirty="0"/>
              <a:t>Ұлу қабыршағының спираль пішіні </a:t>
            </a:r>
            <a:r>
              <a:rPr lang="kk-KZ" sz="1700" b="1" dirty="0"/>
              <a:t>логарифмдік спираль</a:t>
            </a:r>
            <a:r>
              <a:rPr lang="kk-KZ" sz="1700" dirty="0"/>
              <a:t> деп аталады, ол </a:t>
            </a:r>
            <a:r>
              <a:rPr lang="kk-KZ" sz="1700" b="1" dirty="0"/>
              <a:t>алтын спиральмен</a:t>
            </a:r>
            <a:r>
              <a:rPr lang="kk-KZ" sz="1700" dirty="0"/>
              <a:t> сәйкес келеді. Спираль ұлғайған сайын өзінің пішінін өзгертпей кеңейеді.</a:t>
            </a:r>
          </a:p>
          <a:p>
            <a:pPr>
              <a:buNone/>
            </a:pPr>
            <a:r>
              <a:rPr lang="kk-KZ" sz="1700" b="1" dirty="0"/>
              <a:t>3. Қарағай бүршігі мен ананас</a:t>
            </a:r>
          </a:p>
          <a:p>
            <a:pPr>
              <a:buFont typeface="Arial" panose="020B0604020202020204" pitchFamily="34" charset="0"/>
              <a:buChar char="•"/>
            </a:pPr>
            <a:r>
              <a:rPr lang="kk-KZ" sz="1700" dirty="0"/>
              <a:t>Қарағай бүршігі мен ананас қабыршақтары да спираль бойынша орналасқан. Бұл спиральдардың саны Фибоначчи сандарымен сәйкес келеді (мысалы, 8 және 13, немесе 13 және 21).</a:t>
            </a:r>
          </a:p>
          <a:p>
            <a:pPr>
              <a:buNone/>
            </a:pPr>
            <a:r>
              <a:rPr lang="kk-KZ" sz="1700" b="1" dirty="0"/>
              <a:t>4. Жәндіктер мен жануарлар</a:t>
            </a:r>
          </a:p>
          <a:p>
            <a:pPr>
              <a:buFont typeface="Arial" panose="020B0604020202020204" pitchFamily="34" charset="0"/>
              <a:buChar char="•"/>
            </a:pPr>
            <a:r>
              <a:rPr lang="kk-KZ" sz="1700" b="1" dirty="0"/>
              <a:t>Көбелектің қанаттарындағы симметрия</a:t>
            </a:r>
            <a:r>
              <a:rPr lang="kk-KZ" sz="1700" dirty="0"/>
              <a:t> және олардың өлшемдік пропорциялары алтын қимаға жақын болуы мүмкін.</a:t>
            </a:r>
          </a:p>
          <a:p>
            <a:pPr>
              <a:buFont typeface="Arial" panose="020B0604020202020204" pitchFamily="34" charset="0"/>
              <a:buChar char="•"/>
            </a:pPr>
            <a:r>
              <a:rPr lang="kk-KZ" sz="1700" b="1" dirty="0"/>
              <a:t>Құмырсқа мен араның дене бөліктерінің</a:t>
            </a:r>
            <a:r>
              <a:rPr lang="kk-KZ" sz="1700" dirty="0"/>
              <a:t> арақатынасында да бұл пропорциялар байқалады.</a:t>
            </a:r>
          </a:p>
          <a:p>
            <a:pPr>
              <a:buNone/>
            </a:pPr>
            <a:r>
              <a:rPr lang="kk-KZ" sz="1700" b="1" dirty="0"/>
              <a:t>5. Табиғи құбылыстар</a:t>
            </a:r>
          </a:p>
          <a:p>
            <a:pPr>
              <a:buFont typeface="Arial" panose="020B0604020202020204" pitchFamily="34" charset="0"/>
              <a:buChar char="•"/>
            </a:pPr>
            <a:r>
              <a:rPr lang="kk-KZ" sz="1700" b="1" dirty="0"/>
              <a:t>Толқындар мен дауылдың пішіні</a:t>
            </a:r>
            <a:r>
              <a:rPr lang="kk-KZ" sz="1700" dirty="0"/>
              <a:t>, кейде </a:t>
            </a:r>
            <a:r>
              <a:rPr lang="kk-KZ" sz="1700" b="1" dirty="0"/>
              <a:t>алтын спиральге</a:t>
            </a:r>
            <a:r>
              <a:rPr lang="kk-KZ" sz="1700" dirty="0"/>
              <a:t> ұқсайтын формаларда болады.</a:t>
            </a:r>
          </a:p>
          <a:p>
            <a:pPr>
              <a:buFont typeface="Arial" panose="020B0604020202020204" pitchFamily="34" charset="0"/>
              <a:buChar char="•"/>
            </a:pPr>
            <a:r>
              <a:rPr lang="kk-KZ" sz="1700" b="1" dirty="0"/>
              <a:t>Галактикалар</a:t>
            </a:r>
            <a:r>
              <a:rPr lang="kk-KZ" sz="1700" dirty="0"/>
              <a:t> да — мысалы, </a:t>
            </a:r>
            <a:r>
              <a:rPr lang="kk-KZ" sz="1700" b="1" dirty="0"/>
              <a:t>Спиральді галактика</a:t>
            </a:r>
            <a:r>
              <a:rPr lang="kk-KZ" sz="1700" dirty="0"/>
              <a:t> — алтын спираль пішініне сәйкес келетіндей айналады.</a:t>
            </a:r>
          </a:p>
          <a:p>
            <a:pPr>
              <a:buNone/>
            </a:pPr>
            <a:endParaRPr lang="kk-KZ" dirty="0"/>
          </a:p>
        </p:txBody>
      </p:sp>
    </p:spTree>
    <p:extLst>
      <p:ext uri="{BB962C8B-B14F-4D97-AF65-F5344CB8AC3E}">
        <p14:creationId xmlns:p14="http://schemas.microsoft.com/office/powerpoint/2010/main" val="352331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6CB65-6C70-CFCD-735E-A7C913EB326B}"/>
            </a:ext>
          </a:extLst>
        </p:cNvPr>
        <p:cNvGrpSpPr/>
        <p:nvPr/>
      </p:nvGrpSpPr>
      <p:grpSpPr>
        <a:xfrm>
          <a:off x="0" y="0"/>
          <a:ext cx="0" cy="0"/>
          <a:chOff x="0" y="0"/>
          <a:chExt cx="0" cy="0"/>
        </a:xfrm>
      </p:grpSpPr>
      <p:pic>
        <p:nvPicPr>
          <p:cNvPr id="3" name="Рисунок 2" descr="Изображение выглядит как беспозвоночный, текст, улитка&#10;&#10;Контент, сгенерированный ИИ, может содержать ошибки.">
            <a:extLst>
              <a:ext uri="{FF2B5EF4-FFF2-40B4-BE49-F238E27FC236}">
                <a16:creationId xmlns:a16="http://schemas.microsoft.com/office/drawing/2014/main" id="{CBD5FE45-691E-E969-E3EA-837A13F94014}"/>
              </a:ext>
            </a:extLst>
          </p:cNvPr>
          <p:cNvPicPr>
            <a:picLocks noChangeAspect="1"/>
          </p:cNvPicPr>
          <p:nvPr/>
        </p:nvPicPr>
        <p:blipFill>
          <a:blip r:embed="rId2"/>
          <a:stretch>
            <a:fillRect/>
          </a:stretch>
        </p:blipFill>
        <p:spPr>
          <a:xfrm>
            <a:off x="209550" y="428625"/>
            <a:ext cx="3695700" cy="5543550"/>
          </a:xfrm>
          <a:prstGeom prst="rect">
            <a:avLst/>
          </a:prstGeom>
        </p:spPr>
      </p:pic>
      <p:pic>
        <p:nvPicPr>
          <p:cNvPr id="7" name="Рисунок 6" descr="Изображение выглядит как снимок экрана, диаграмма, линия, Красочность&#10;&#10;Контент, сгенерированный ИИ, может содержать ошибки.">
            <a:extLst>
              <a:ext uri="{FF2B5EF4-FFF2-40B4-BE49-F238E27FC236}">
                <a16:creationId xmlns:a16="http://schemas.microsoft.com/office/drawing/2014/main" id="{20E20D23-E993-E270-5E46-3578374C2F7F}"/>
              </a:ext>
            </a:extLst>
          </p:cNvPr>
          <p:cNvPicPr>
            <a:picLocks noChangeAspect="1"/>
          </p:cNvPicPr>
          <p:nvPr/>
        </p:nvPicPr>
        <p:blipFill>
          <a:blip r:embed="rId3"/>
          <a:stretch>
            <a:fillRect/>
          </a:stretch>
        </p:blipFill>
        <p:spPr>
          <a:xfrm>
            <a:off x="4433887" y="328612"/>
            <a:ext cx="3949243" cy="2452688"/>
          </a:xfrm>
          <a:prstGeom prst="rect">
            <a:avLst/>
          </a:prstGeom>
        </p:spPr>
      </p:pic>
      <p:pic>
        <p:nvPicPr>
          <p:cNvPr id="9" name="Рисунок 8" descr="Изображение выглядит как беспозвоночный, аргонавт, Наутилус помпилиус, спираль&#10;&#10;Контент, сгенерированный ИИ, может содержать ошибки.">
            <a:extLst>
              <a:ext uri="{FF2B5EF4-FFF2-40B4-BE49-F238E27FC236}">
                <a16:creationId xmlns:a16="http://schemas.microsoft.com/office/drawing/2014/main" id="{A944D3D7-66F8-02D0-FF60-16282BAF3B27}"/>
              </a:ext>
            </a:extLst>
          </p:cNvPr>
          <p:cNvPicPr>
            <a:picLocks noChangeAspect="1"/>
          </p:cNvPicPr>
          <p:nvPr/>
        </p:nvPicPr>
        <p:blipFill>
          <a:blip r:embed="rId4"/>
          <a:stretch>
            <a:fillRect/>
          </a:stretch>
        </p:blipFill>
        <p:spPr>
          <a:xfrm>
            <a:off x="4333874" y="3114674"/>
            <a:ext cx="4282017" cy="2752725"/>
          </a:xfrm>
          <a:prstGeom prst="rect">
            <a:avLst/>
          </a:prstGeom>
        </p:spPr>
      </p:pic>
    </p:spTree>
    <p:extLst>
      <p:ext uri="{BB962C8B-B14F-4D97-AF65-F5344CB8AC3E}">
        <p14:creationId xmlns:p14="http://schemas.microsoft.com/office/powerpoint/2010/main" val="382699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348851-F36B-FEBE-A0E4-0D1183289055}"/>
              </a:ext>
            </a:extLst>
          </p:cNvPr>
          <p:cNvSpPr txBox="1"/>
          <p:nvPr/>
        </p:nvSpPr>
        <p:spPr>
          <a:xfrm>
            <a:off x="152400" y="83731"/>
            <a:ext cx="8715375" cy="3693319"/>
          </a:xfrm>
          <a:prstGeom prst="rect">
            <a:avLst/>
          </a:prstGeom>
          <a:noFill/>
        </p:spPr>
        <p:txBody>
          <a:bodyPr wrap="square" rtlCol="0">
            <a:spAutoFit/>
          </a:bodyPr>
          <a:lstStyle/>
          <a:p>
            <a:pPr>
              <a:buNone/>
            </a:pPr>
            <a:r>
              <a:rPr lang="kk-KZ" dirty="0"/>
              <a:t>Оптимизация әдістерінің ішінде градиенттік түсулер, эволюциялық алгоритмдер, бөлшектер роясы (</a:t>
            </a:r>
            <a:r>
              <a:rPr lang="en-US" dirty="0"/>
              <a:t>PSO), </a:t>
            </a:r>
            <a:r>
              <a:rPr lang="kk-KZ" dirty="0"/>
              <a:t>генетикалық алгоритмдер, сондай-ақ стохастикалық әдістер кеңінен танымал. Әсіресе, модельдерге қойылатын талаптар мен шектеулер күрделі болғанда немесе аналитикалық шешімдер болмаған жағдайда, осы алгоритмдер шешім табудың тиімді жолын ұсынады.</a:t>
            </a:r>
          </a:p>
          <a:p>
            <a:pPr>
              <a:buNone/>
            </a:pPr>
            <a:r>
              <a:rPr lang="kk-KZ" dirty="0"/>
              <a:t>Зерттеу жұмысының барысында оптимизация алгоритмдері:</a:t>
            </a:r>
          </a:p>
          <a:p>
            <a:pPr>
              <a:buFont typeface="Arial" panose="020B0604020202020204" pitchFamily="34" charset="0"/>
              <a:buChar char="•"/>
            </a:pPr>
            <a:r>
              <a:rPr lang="kk-KZ" dirty="0"/>
              <a:t>модель параметрлерін анықтауға;</a:t>
            </a:r>
          </a:p>
          <a:p>
            <a:pPr>
              <a:buFont typeface="Arial" panose="020B0604020202020204" pitchFamily="34" charset="0"/>
              <a:buChar char="•"/>
            </a:pPr>
            <a:r>
              <a:rPr lang="kk-KZ" dirty="0"/>
              <a:t>кері есептерді шешуге;</a:t>
            </a:r>
          </a:p>
          <a:p>
            <a:pPr>
              <a:buFont typeface="Arial" panose="020B0604020202020204" pitchFamily="34" charset="0"/>
              <a:buChar char="•"/>
            </a:pPr>
            <a:r>
              <a:rPr lang="kk-KZ" dirty="0"/>
              <a:t>симуляциялар нәтижелерін нақты деректермен сәйкестендіруге;</a:t>
            </a:r>
          </a:p>
          <a:p>
            <a:pPr>
              <a:buFont typeface="Arial" panose="020B0604020202020204" pitchFamily="34" charset="0"/>
              <a:buChar char="•"/>
            </a:pPr>
            <a:r>
              <a:rPr lang="kk-KZ" dirty="0"/>
              <a:t>ресурстарды тиімді бөлуге;</a:t>
            </a:r>
          </a:p>
          <a:p>
            <a:pPr>
              <a:buFont typeface="Arial" panose="020B0604020202020204" pitchFamily="34" charset="0"/>
              <a:buChar char="•"/>
            </a:pPr>
            <a:r>
              <a:rPr lang="kk-KZ" dirty="0"/>
              <a:t>күрделі жүйелердің жұмысын жақсартуға мүмкіндік береді.</a:t>
            </a:r>
          </a:p>
          <a:p>
            <a:r>
              <a:rPr lang="kk-KZ" dirty="0"/>
              <a:t>Осылайша, оптимизация алгоритмдері зерттеушіге нақты әрі дәл шешімдерді табуға көмектесетін әмбебап құрал болып табылады.</a:t>
            </a:r>
          </a:p>
        </p:txBody>
      </p:sp>
      <p:pic>
        <p:nvPicPr>
          <p:cNvPr id="4" name="Рисунок 3" descr="Изображение выглядит как текст, Графика, снимок экрана, графический дизайн&#10;&#10;Контент, сгенерированный ИИ, может содержать ошибки.">
            <a:extLst>
              <a:ext uri="{FF2B5EF4-FFF2-40B4-BE49-F238E27FC236}">
                <a16:creationId xmlns:a16="http://schemas.microsoft.com/office/drawing/2014/main" id="{A04D8F51-86B5-D4F5-08B9-38C4225CB4A1}"/>
              </a:ext>
            </a:extLst>
          </p:cNvPr>
          <p:cNvPicPr>
            <a:picLocks noChangeAspect="1"/>
          </p:cNvPicPr>
          <p:nvPr/>
        </p:nvPicPr>
        <p:blipFill>
          <a:blip r:embed="rId2"/>
          <a:stretch>
            <a:fillRect/>
          </a:stretch>
        </p:blipFill>
        <p:spPr>
          <a:xfrm>
            <a:off x="2366962" y="3767525"/>
            <a:ext cx="4286250" cy="2857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6FD4F-8299-BE40-53C7-C9B4A515D785}"/>
              </a:ext>
            </a:extLst>
          </p:cNvPr>
          <p:cNvSpPr txBox="1"/>
          <p:nvPr/>
        </p:nvSpPr>
        <p:spPr>
          <a:xfrm>
            <a:off x="152400" y="83731"/>
            <a:ext cx="8715375" cy="6186309"/>
          </a:xfrm>
          <a:prstGeom prst="rect">
            <a:avLst/>
          </a:prstGeom>
          <a:noFill/>
        </p:spPr>
        <p:txBody>
          <a:bodyPr wrap="square" rtlCol="0">
            <a:spAutoFit/>
          </a:bodyPr>
          <a:lstStyle/>
          <a:p>
            <a:pPr>
              <a:buNone/>
            </a:pPr>
            <a:r>
              <a:rPr lang="kk-KZ" b="1" dirty="0"/>
              <a:t>Компьютерсіз әдістер және тарихы</a:t>
            </a:r>
            <a:endParaRPr lang="kk-KZ" dirty="0"/>
          </a:p>
          <a:p>
            <a:pPr>
              <a:buNone/>
            </a:pPr>
            <a:endParaRPr lang="kk-KZ" dirty="0"/>
          </a:p>
          <a:p>
            <a:pPr>
              <a:buNone/>
            </a:pPr>
            <a:r>
              <a:rPr lang="kk-KZ" dirty="0"/>
              <a:t>Жоғарыда айтылғандай, дифференциалдық есептеу әдістері әлі де болса оңтайлы шешімдерді табу үшін қолданылады. Барлық инженерлік және жаратылыстану ғылымдары саласындағы студенттер өздерінің есептеу курстарында функциялардың туындылары арқылы максимум-минимум мәселелерін шешуді үйренеді. Бернулли, Эйлер, Лагранж және басқа ғалымдар функцияларды минимизациялаумен айналысатын вариациялық есептеу негізін қалады. Лагранж көбейткіштері әдісі шектеулі айнымалылармен оңтайландыру есептерін шешу үшін дамытылды, яғни айнымалылар белгілі бір шектеулер аясында болатын оңтайландыру есептері.</a:t>
            </a:r>
          </a:p>
          <a:p>
            <a:pPr>
              <a:buNone/>
            </a:pPr>
            <a:endParaRPr lang="kk-KZ" dirty="0"/>
          </a:p>
          <a:p>
            <a:pPr>
              <a:buNone/>
            </a:pPr>
            <a:endParaRPr lang="kk-KZ" dirty="0"/>
          </a:p>
          <a:p>
            <a:pPr>
              <a:buNone/>
            </a:pPr>
            <a:endParaRPr lang="kk-KZ" dirty="0"/>
          </a:p>
          <a:p>
            <a:r>
              <a:rPr lang="kk-KZ" dirty="0"/>
              <a:t>Сандық әдістердегі алғашқы ірі жетістіктер тек Екінші дүниежүзілік соғыстан кейін цифрлық компьютерлердің дамуы нәтижесінде пайда болды. Ұлыбританияда Копманс пен бұрынғы Кеңес Одағында Канторович тәуелсіз түрде жеткізілім мен өнімдерді ең төменгі шығынмен бөлу мәселесі бойынша жұмыс істеді. 1947 жылы Копманстың шәкірті Данциг сызықтық бағдарламалау есептерін шешуге арналған </a:t>
            </a:r>
            <a:r>
              <a:rPr lang="kk-KZ" b="1" dirty="0"/>
              <a:t>симплекс әдісін</a:t>
            </a:r>
            <a:r>
              <a:rPr lang="kk-KZ" dirty="0"/>
              <a:t> ойлап тапты. Бұл әдіс кейін басқа да зерттеушілердің шектеулі оңтайландыру мәселелерін шешудің жаңа әдістерін жасауына жол ашты, әсіресе Чарнес пен оның әріптестері айрықша еңбек етті. Шектеусіз оңтайландыру тәсілдері де компьютерлердің кеңінен таралуымен бірге жылдам дами бастады.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3B7200-7838-00AA-20BB-AEECD2ACFE31}"/>
              </a:ext>
            </a:extLst>
          </p:cNvPr>
          <p:cNvSpPr txBox="1"/>
          <p:nvPr/>
        </p:nvSpPr>
        <p:spPr>
          <a:xfrm>
            <a:off x="104775" y="135791"/>
            <a:ext cx="8934449" cy="5016758"/>
          </a:xfrm>
          <a:prstGeom prst="rect">
            <a:avLst/>
          </a:prstGeom>
          <a:noFill/>
        </p:spPr>
        <p:txBody>
          <a:bodyPr wrap="square" rtlCol="0">
            <a:spAutoFit/>
          </a:bodyPr>
          <a:lstStyle/>
          <a:p>
            <a:pPr>
              <a:buNone/>
            </a:pPr>
            <a:r>
              <a:rPr lang="kk-KZ" sz="2000" b="1" dirty="0"/>
              <a:t>Оңтайландыру және инженерлік тәжірибе</a:t>
            </a:r>
            <a:endParaRPr lang="kk-KZ" sz="2000" dirty="0"/>
          </a:p>
          <a:p>
            <a:pPr>
              <a:buNone/>
            </a:pPr>
            <a:endParaRPr lang="kk-KZ" sz="2000" dirty="0"/>
          </a:p>
          <a:p>
            <a:pPr>
              <a:buNone/>
            </a:pPr>
            <a:r>
              <a:rPr lang="kk-KZ" sz="2000" dirty="0"/>
              <a:t>Қазірге дейін қарастырған математикалық модельдердің көпшілігі </a:t>
            </a:r>
            <a:r>
              <a:rPr lang="kk-KZ" sz="2000" b="1" dirty="0"/>
              <a:t>сипаттамалық</a:t>
            </a:r>
            <a:r>
              <a:rPr lang="kk-KZ" sz="2000" dirty="0"/>
              <a:t> (</a:t>
            </a:r>
            <a:r>
              <a:rPr lang="en-US" sz="2000" dirty="0"/>
              <a:t>descriptive) </a:t>
            </a:r>
            <a:r>
              <a:rPr lang="kk-KZ" sz="2000" dirty="0"/>
              <a:t>модельдер болды. Яғни, олар инженерлік құрылғының немесе жүйенің жүріс-тұрысын модельдеу мақсатында жасалған. Ал оңтайландыру, керісінше, мәселенің “ең жақсы нәтижесін” немесе оңтайлы шешімін табумен айналысады. Осылайша, модельдеу контексінде олар көбіне </a:t>
            </a:r>
            <a:r>
              <a:rPr lang="kk-KZ" sz="2000" b="1" dirty="0"/>
              <a:t>нұсқаушы</a:t>
            </a:r>
            <a:r>
              <a:rPr lang="kk-KZ" sz="2000" dirty="0"/>
              <a:t> (</a:t>
            </a:r>
            <a:r>
              <a:rPr lang="en-US" sz="2000" dirty="0"/>
              <a:t>prescriptive) </a:t>
            </a:r>
            <a:r>
              <a:rPr lang="kk-KZ" sz="2000" dirty="0"/>
              <a:t>модельдер деп аталады, себебі олар әрекет ету бағытын немесе ең тиімді жобаны ұсынуға мүмкіндік береді.</a:t>
            </a:r>
          </a:p>
          <a:p>
            <a:pPr>
              <a:buNone/>
            </a:pPr>
            <a:endParaRPr lang="kk-KZ" sz="2000" dirty="0"/>
          </a:p>
          <a:p>
            <a:r>
              <a:rPr lang="kk-KZ" sz="2000" dirty="0"/>
              <a:t>Инженерлер үнемі құрылғылар мен өнімдерді тиімді түрде жұмыс істейтіндей етіп жобалауы тиіс. Бұл процесте олар шынайы физикалық әлемнің шектеулерімен бетпе-бет келеді. Сонымен қатар, шығындарды аз ұстауы қажет. Осы себептен олар үнемі өнімділік пен шектеулер арасындағы тепе-теңдікті сақтау үшін оңтайландыру мәселелерін шешуге мәжбүр болады. Мұндай оңтайландыру есептерінің кейбір кең таралған түрлері төменде келтірілген.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534F7E-67A0-5116-60BA-509484311027}"/>
              </a:ext>
            </a:extLst>
          </p:cNvPr>
          <p:cNvSpPr txBox="1"/>
          <p:nvPr/>
        </p:nvSpPr>
        <p:spPr>
          <a:xfrm>
            <a:off x="176212" y="102870"/>
            <a:ext cx="8791575" cy="6463308"/>
          </a:xfrm>
          <a:prstGeom prst="rect">
            <a:avLst/>
          </a:prstGeom>
          <a:noFill/>
        </p:spPr>
        <p:txBody>
          <a:bodyPr wrap="square" rtlCol="0">
            <a:spAutoFit/>
          </a:bodyPr>
          <a:lstStyle/>
          <a:p>
            <a:pPr>
              <a:buNone/>
            </a:pPr>
            <a:r>
              <a:rPr lang="kk-KZ" b="1" dirty="0"/>
              <a:t>Инженериядағы оңтайландыру есептерінің жиі кездесетін мысалдары:</a:t>
            </a:r>
          </a:p>
          <a:p>
            <a:pPr>
              <a:buNone/>
            </a:pPr>
            <a:endParaRPr lang="kk-KZ" dirty="0"/>
          </a:p>
          <a:p>
            <a:pPr>
              <a:buFont typeface="Arial" panose="020B0604020202020204" pitchFamily="34" charset="0"/>
              <a:buChar char="•"/>
            </a:pPr>
            <a:r>
              <a:rPr lang="kk-KZ" dirty="0"/>
              <a:t>Ұшақтарды ең аз салмақпен және ең жоғары беріктікпен жобалау.</a:t>
            </a:r>
          </a:p>
          <a:p>
            <a:pPr>
              <a:buFont typeface="Arial" panose="020B0604020202020204" pitchFamily="34" charset="0"/>
              <a:buChar char="•"/>
            </a:pPr>
            <a:r>
              <a:rPr lang="kk-KZ" dirty="0"/>
              <a:t>Ғарыш аппараттарының ең тиімді траекторияларын анықтау.</a:t>
            </a:r>
          </a:p>
          <a:p>
            <a:pPr>
              <a:buFont typeface="Arial" panose="020B0604020202020204" pitchFamily="34" charset="0"/>
              <a:buChar char="•"/>
            </a:pPr>
            <a:r>
              <a:rPr lang="kk-KZ" dirty="0"/>
              <a:t>Аз шығынмен азаматтық инженерлік құрылымдарды жобалау.</a:t>
            </a:r>
          </a:p>
          <a:p>
            <a:pPr>
              <a:buFont typeface="Arial" panose="020B0604020202020204" pitchFamily="34" charset="0"/>
              <a:buChar char="•"/>
            </a:pPr>
            <a:r>
              <a:rPr lang="kk-KZ" dirty="0"/>
              <a:t>Селден қорғай отырып, ең жоғары су электр энергиясын өндіруге мүмкіндік беретін су ресурстары жобаларын (мысалы, бөгеттер) жобалау.</a:t>
            </a:r>
          </a:p>
          <a:p>
            <a:pPr>
              <a:buFont typeface="Arial" panose="020B0604020202020204" pitchFamily="34" charset="0"/>
              <a:buChar char="•"/>
            </a:pPr>
            <a:r>
              <a:rPr lang="kk-KZ" dirty="0"/>
              <a:t>Потенциалдық энергияны минимизациялау арқылы құрылымдық мінез-құлықты болжау.</a:t>
            </a:r>
          </a:p>
          <a:p>
            <a:pPr>
              <a:buFont typeface="Arial" panose="020B0604020202020204" pitchFamily="34" charset="0"/>
              <a:buChar char="•"/>
            </a:pPr>
            <a:r>
              <a:rPr lang="kk-KZ" dirty="0"/>
              <a:t>Материалдарды кесудің ең аз шығынды стратегиясы.</a:t>
            </a:r>
          </a:p>
          <a:p>
            <a:pPr>
              <a:buFont typeface="Arial" panose="020B0604020202020204" pitchFamily="34" charset="0"/>
              <a:buChar char="•"/>
            </a:pPr>
            <a:r>
              <a:rPr lang="kk-KZ" dirty="0"/>
              <a:t>Сорғы мен жылуалмасу жабдықтарын ең жоғары тиімділікпен жобалау.</a:t>
            </a:r>
          </a:p>
          <a:p>
            <a:pPr>
              <a:buFont typeface="Arial" panose="020B0604020202020204" pitchFamily="34" charset="0"/>
              <a:buChar char="•"/>
            </a:pPr>
            <a:r>
              <a:rPr lang="kk-KZ" dirty="0"/>
              <a:t>Жылу пайда болуын азайта отырып, электр желілерінің қуат шығуын максимизациялау.</a:t>
            </a:r>
          </a:p>
          <a:p>
            <a:pPr>
              <a:buFont typeface="Arial" panose="020B0604020202020204" pitchFamily="34" charset="0"/>
              <a:buChar char="•"/>
            </a:pPr>
            <a:r>
              <a:rPr lang="kk-KZ" dirty="0"/>
              <a:t>Бір сатушының бірнеше қалаларға бір сапарда бару маршрутын ең қысқа жолмен жоспарлау.</a:t>
            </a:r>
          </a:p>
          <a:p>
            <a:pPr>
              <a:buFont typeface="Arial" panose="020B0604020202020204" pitchFamily="34" charset="0"/>
              <a:buChar char="•"/>
            </a:pPr>
            <a:r>
              <a:rPr lang="kk-KZ" dirty="0"/>
              <a:t>Жоспарлау мен кестелеудің ең тиімді нұсқаларын жасау.</a:t>
            </a:r>
          </a:p>
          <a:p>
            <a:pPr>
              <a:buFont typeface="Arial" panose="020B0604020202020204" pitchFamily="34" charset="0"/>
              <a:buChar char="•"/>
            </a:pPr>
            <a:r>
              <a:rPr lang="kk-KZ" dirty="0"/>
              <a:t>Қателігі ең аз статистикалық талдау және модельдер.</a:t>
            </a:r>
          </a:p>
          <a:p>
            <a:pPr>
              <a:buFont typeface="Arial" panose="020B0604020202020204" pitchFamily="34" charset="0"/>
              <a:buChar char="•"/>
            </a:pPr>
            <a:r>
              <a:rPr lang="kk-KZ" dirty="0"/>
              <a:t>Құбыр желілерін оңтайлы жобалау.</a:t>
            </a:r>
          </a:p>
          <a:p>
            <a:pPr>
              <a:buFont typeface="Arial" panose="020B0604020202020204" pitchFamily="34" charset="0"/>
              <a:buChar char="•"/>
            </a:pPr>
            <a:r>
              <a:rPr lang="kk-KZ" dirty="0"/>
              <a:t>Қойма қорларын (запастарды) басқару.</a:t>
            </a:r>
          </a:p>
          <a:p>
            <a:pPr>
              <a:buFont typeface="Arial" panose="020B0604020202020204" pitchFamily="34" charset="0"/>
              <a:buChar char="•"/>
            </a:pPr>
            <a:r>
              <a:rPr lang="kk-KZ" dirty="0"/>
              <a:t>Қызмет көрсету және жөндеу жұмыстарын ең аз шығынмен жоспарлау.</a:t>
            </a:r>
          </a:p>
          <a:p>
            <a:pPr>
              <a:buFont typeface="Arial" panose="020B0604020202020204" pitchFamily="34" charset="0"/>
              <a:buChar char="•"/>
            </a:pPr>
            <a:r>
              <a:rPr lang="kk-KZ" dirty="0"/>
              <a:t>Күту мен бос тұру уақыттарын азайту.</a:t>
            </a:r>
          </a:p>
          <a:p>
            <a:pPr>
              <a:buFont typeface="Arial" panose="020B0604020202020204" pitchFamily="34" charset="0"/>
              <a:buChar char="•"/>
            </a:pPr>
            <a:r>
              <a:rPr lang="kk-KZ" dirty="0"/>
              <a:t>Ағынды суларды тазарту жүйелерін ең аз шығынмен су сапасының стандарттарына сәйкес келетіндей етіп жобалау.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015F-3273-62A8-E857-B48CABC4C429}"/>
            </a:ext>
          </a:extLst>
        </p:cNvPr>
        <p:cNvGrpSpPr/>
        <p:nvPr/>
      </p:nvGrpSpPr>
      <p:grpSpPr>
        <a:xfrm>
          <a:off x="0" y="0"/>
          <a:ext cx="0" cy="0"/>
          <a:chOff x="0" y="0"/>
          <a:chExt cx="0" cy="0"/>
        </a:xfrm>
      </p:grpSpPr>
      <p:pic>
        <p:nvPicPr>
          <p:cNvPr id="4" name="Рисунок 3" descr="Изображение выглядит как текст, самолет, Путешествие по воздуху, снимок экрана&#10;&#10;Контент, сгенерированный ИИ, может содержать ошибки.">
            <a:extLst>
              <a:ext uri="{FF2B5EF4-FFF2-40B4-BE49-F238E27FC236}">
                <a16:creationId xmlns:a16="http://schemas.microsoft.com/office/drawing/2014/main" id="{348C5AE3-B592-012F-2F11-E3F77D43830E}"/>
              </a:ext>
            </a:extLst>
          </p:cNvPr>
          <p:cNvPicPr>
            <a:picLocks noChangeAspect="1"/>
          </p:cNvPicPr>
          <p:nvPr/>
        </p:nvPicPr>
        <p:blipFill>
          <a:blip r:embed="rId2"/>
          <a:stretch>
            <a:fillRect/>
          </a:stretch>
        </p:blipFill>
        <p:spPr>
          <a:xfrm>
            <a:off x="1400174" y="123824"/>
            <a:ext cx="6524625" cy="6524625"/>
          </a:xfrm>
          <a:prstGeom prst="rect">
            <a:avLst/>
          </a:prstGeom>
        </p:spPr>
      </p:pic>
    </p:spTree>
    <p:extLst>
      <p:ext uri="{BB962C8B-B14F-4D97-AF65-F5344CB8AC3E}">
        <p14:creationId xmlns:p14="http://schemas.microsoft.com/office/powerpoint/2010/main" val="23786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FDC4F-2E1A-2E36-702D-0F401E50D108}"/>
            </a:ext>
          </a:extLst>
        </p:cNvPr>
        <p:cNvGrpSpPr/>
        <p:nvPr/>
      </p:nvGrpSpPr>
      <p:grpSpPr>
        <a:xfrm>
          <a:off x="0" y="0"/>
          <a:ext cx="0" cy="0"/>
          <a:chOff x="0" y="0"/>
          <a:chExt cx="0" cy="0"/>
        </a:xfrm>
      </p:grpSpPr>
      <p:pic>
        <p:nvPicPr>
          <p:cNvPr id="4" name="Рисунок 3" descr="Изображение выглядит как текст, снимок экрана, мультфильм&#10;&#10;Контент, сгенерированный ИИ, может содержать ошибки.">
            <a:extLst>
              <a:ext uri="{FF2B5EF4-FFF2-40B4-BE49-F238E27FC236}">
                <a16:creationId xmlns:a16="http://schemas.microsoft.com/office/drawing/2014/main" id="{C5FBAF04-24A7-7C1A-6436-94BA63415224}"/>
              </a:ext>
            </a:extLst>
          </p:cNvPr>
          <p:cNvPicPr>
            <a:picLocks noChangeAspect="1"/>
          </p:cNvPicPr>
          <p:nvPr/>
        </p:nvPicPr>
        <p:blipFill>
          <a:blip r:embed="rId2"/>
          <a:stretch>
            <a:fillRect/>
          </a:stretch>
        </p:blipFill>
        <p:spPr>
          <a:xfrm>
            <a:off x="1352550" y="209550"/>
            <a:ext cx="6438900" cy="6438900"/>
          </a:xfrm>
          <a:prstGeom prst="rect">
            <a:avLst/>
          </a:prstGeom>
        </p:spPr>
      </p:pic>
    </p:spTree>
    <p:extLst>
      <p:ext uri="{BB962C8B-B14F-4D97-AF65-F5344CB8AC3E}">
        <p14:creationId xmlns:p14="http://schemas.microsoft.com/office/powerpoint/2010/main" val="625778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текст, графическая вставка, мультфильм, иллюстрация&#10;&#10;Контент, сгенерированный ИИ, может содержать ошибки.">
            <a:extLst>
              <a:ext uri="{FF2B5EF4-FFF2-40B4-BE49-F238E27FC236}">
                <a16:creationId xmlns:a16="http://schemas.microsoft.com/office/drawing/2014/main" id="{8F4F7229-4481-A35C-F29D-5994F7A617C9}"/>
              </a:ext>
            </a:extLst>
          </p:cNvPr>
          <p:cNvPicPr>
            <a:picLocks noChangeAspect="1"/>
          </p:cNvPicPr>
          <p:nvPr/>
        </p:nvPicPr>
        <p:blipFill>
          <a:blip r:embed="rId2"/>
          <a:stretch>
            <a:fillRect/>
          </a:stretch>
        </p:blipFill>
        <p:spPr>
          <a:xfrm>
            <a:off x="1295400" y="152400"/>
            <a:ext cx="6553200" cy="6553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99F39B-ABC9-82C2-63BE-FFB5DBF10832}"/>
              </a:ext>
            </a:extLst>
          </p:cNvPr>
          <p:cNvSpPr txBox="1"/>
          <p:nvPr/>
        </p:nvSpPr>
        <p:spPr>
          <a:xfrm>
            <a:off x="176212" y="102870"/>
            <a:ext cx="8791575" cy="6463308"/>
          </a:xfrm>
          <a:prstGeom prst="rect">
            <a:avLst/>
          </a:prstGeom>
          <a:noFill/>
        </p:spPr>
        <p:txBody>
          <a:bodyPr wrap="square" rtlCol="0">
            <a:spAutoFit/>
          </a:bodyPr>
          <a:lstStyle/>
          <a:p>
            <a:pPr>
              <a:buNone/>
            </a:pPr>
            <a:r>
              <a:rPr lang="kk-KZ" b="1" dirty="0"/>
              <a:t>Алтын қима және Фибоначчи сандары</a:t>
            </a:r>
          </a:p>
          <a:p>
            <a:pPr>
              <a:buNone/>
            </a:pPr>
            <a:r>
              <a:rPr lang="kk-KZ" dirty="0"/>
              <a:t>Көптеген мәдениеттерде кейбір сандарға ерекше мағына беріледі. Мысалы, Батыс елдерінде "сәтті жеті" және "жұма, 13-і" сияқты сандар кеңінен танымал. Ежелгі гректер келесі санды “алтын қима” деп атаған:</a:t>
            </a:r>
          </a:p>
          <a:p>
            <a:pPr>
              <a:buNone/>
            </a:pPr>
            <a:endParaRPr lang="kk-KZ" dirty="0"/>
          </a:p>
          <a:p>
            <a:pPr>
              <a:buNone/>
            </a:pPr>
            <a:endParaRPr lang="kk-KZ" dirty="0"/>
          </a:p>
          <a:p>
            <a:pPr algn="ctr">
              <a:buNone/>
            </a:pPr>
            <a:endParaRPr lang="kk-KZ" dirty="0"/>
          </a:p>
          <a:p>
            <a:pPr>
              <a:buNone/>
            </a:pPr>
            <a:r>
              <a:rPr lang="kk-KZ" dirty="0"/>
              <a:t>Бұл қатынас түрлі мақсаттарда қолданылған, соның ішінде төменде суретте көрсетілген тікбұрышты құруда да. Бұл пропорциялар гректер үшін эстетикалық жағынан әдемі болып саналатын. Олардың көптеген храмдары дәл осы пішінді ұстанған. Алтын қима Фибоначчи сандары деп аталатын маңызды математикалық қатармен байланысты. Бұл сандар тізбегі:</a:t>
            </a:r>
          </a:p>
          <a:p>
            <a:pPr>
              <a:buNone/>
            </a:pPr>
            <a:endParaRPr lang="kk-KZ" dirty="0"/>
          </a:p>
          <a:p>
            <a:pPr algn="ctr">
              <a:buNone/>
            </a:pPr>
            <a:r>
              <a:rPr lang="kk-KZ" dirty="0"/>
              <a:t>0, 1, 1, 2, 3, 5, 8, 13, 21, 34, …</a:t>
            </a:r>
          </a:p>
          <a:p>
            <a:pPr>
              <a:buNone/>
            </a:pPr>
            <a:endParaRPr lang="kk-KZ" dirty="0"/>
          </a:p>
          <a:p>
            <a:pPr>
              <a:buNone/>
            </a:pPr>
            <a:r>
              <a:rPr lang="kk-KZ" dirty="0"/>
              <a:t>Яғни, алғашқы екі саннан кейінгі әрбір сан өзінен бұрынғы екі санның қосындысына тең. Бұл тізбек ғылым мен техникадағы көптеген түрлі салаларда кездеседі. Қазіргі талқыланып отырған контексте Фибоначчи тізбегінің бір қызықты қасиеті — тізбектегі қатар тұрған сандардың қатынасы:</a:t>
            </a:r>
          </a:p>
          <a:p>
            <a:pPr>
              <a:buNone/>
            </a:pPr>
            <a:endParaRPr lang="kk-KZ" dirty="0"/>
          </a:p>
          <a:p>
            <a:pPr algn="ctr">
              <a:buNone/>
            </a:pPr>
            <a:r>
              <a:rPr lang="kk-KZ" dirty="0"/>
              <a:t>0/1 = 0, 1/1 = 1, 1/2 = 0.5, 2/3 = 0.667, 3/5 = 0.6, 5/8 = 0.625, 8/13 = 0.615 және т.с.с.</a:t>
            </a:r>
          </a:p>
          <a:p>
            <a:pPr>
              <a:buNone/>
            </a:pPr>
            <a:endParaRPr lang="kk-KZ" dirty="0"/>
          </a:p>
          <a:p>
            <a:pPr>
              <a:buNone/>
            </a:pPr>
            <a:r>
              <a:rPr lang="kk-KZ" dirty="0"/>
              <a:t>Осылайша, сандар өскен сайын олардың қатынасы алтын қимаға жақындайды!</a:t>
            </a:r>
          </a:p>
        </p:txBody>
      </p:sp>
      <p:pic>
        <p:nvPicPr>
          <p:cNvPr id="11" name="Рисунок 10">
            <a:extLst>
              <a:ext uri="{FF2B5EF4-FFF2-40B4-BE49-F238E27FC236}">
                <a16:creationId xmlns:a16="http://schemas.microsoft.com/office/drawing/2014/main" id="{0EC482EA-18AA-871F-1DC6-E4E01B78EFF2}"/>
              </a:ext>
            </a:extLst>
          </p:cNvPr>
          <p:cNvPicPr>
            <a:picLocks noChangeAspect="1"/>
          </p:cNvPicPr>
          <p:nvPr/>
        </p:nvPicPr>
        <p:blipFill>
          <a:blip r:embed="rId2"/>
          <a:srcRect t="18132" b="12637"/>
          <a:stretch/>
        </p:blipFill>
        <p:spPr>
          <a:xfrm>
            <a:off x="3357561" y="1352550"/>
            <a:ext cx="2428875" cy="60007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2649</TotalTime>
  <Words>1122</Words>
  <Application>Microsoft Office PowerPoint</Application>
  <PresentationFormat>Экран (4:3)</PresentationFormat>
  <Paragraphs>75</Paragraphs>
  <Slides>13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13</vt:i4>
      </vt:variant>
    </vt:vector>
  </HeadingPairs>
  <TitlesOfParts>
    <vt:vector size="16" baseType="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Yerzhan</cp:lastModifiedBy>
  <cp:revision>126</cp:revision>
  <dcterms:created xsi:type="dcterms:W3CDTF">2013-01-27T09:14:16Z</dcterms:created>
  <dcterms:modified xsi:type="dcterms:W3CDTF">2025-04-08T04:04:02Z</dcterms:modified>
  <cp:category/>
</cp:coreProperties>
</file>